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1" Type="http://schemas.openxmlformats.org/officeDocument/2006/relationships/viewProps" Target="viewProps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s://paulnorthrop.github.io/accessr/" TargetMode="Externa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basic example Rmd document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Paul Northrop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03 May, 2024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Text, bullets,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library</a:t>
            </a:r>
            <a:r>
              <a:rPr>
                <a:latin typeface="Courier"/>
              </a:rPr>
              <a:t>(knitr)</a:t>
            </a:r>
          </a:p>
          <a:p>
            <a:pPr lvl="0" indent="0" marL="0">
              <a:buNone/>
            </a:pPr>
            <a:r>
              <a:rPr/>
              <a:t>For more information see the </a:t>
            </a:r>
            <a:r>
              <a:rPr>
                <a:hlinkClick r:id="rId2"/>
              </a:rPr>
              <a:t>accessr site</a:t>
            </a:r>
            <a:r>
              <a:rPr/>
              <a:t> on GitHub</a:t>
            </a:r>
          </a:p>
          <a:p>
            <a:pPr lvl="0"/>
            <a:r>
              <a:rPr/>
              <a:t>Bullet 1</a:t>
            </a:r>
          </a:p>
          <a:p>
            <a:pPr lvl="0"/>
            <a:r>
              <a:rPr/>
              <a:t>Bullet 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Displayed equations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m>
                        <m:mPr>
                          <m:baseJc m:val="center"/>
                          <m:plcHide m:val="1"/>
                          <m:mcs>
                            <m:mc>
                              <m:mcPr>
                                <m:mcJc m:val="right"/>
                                <m:count m:val="1"/>
                              </m:mcPr>
                            </m:mc>
                          </m:mcs>
                        </m:mPr>
                        <m:mr>
                          <m:e>
                            <m:r>
                              <m:t>T</m:t>
                            </m:r>
                            <m:r>
                              <m:rPr>
                                <m:sty m:val="p"/>
                              </m:rPr>
                              <m:t>=</m:t>
                            </m:r>
                            <m:d>
                              <m:dPr>
                                <m:begChr m:val="{"/>
                                <m:endChr m:val=""/>
                                <m:sepChr m:val=""/>
                                <m:grow/>
                              </m:dPr>
                              <m:e>
                                <m:m>
                                  <m:mPr>
                                    <m:baseJc m:val="center"/>
                                    <m:plcHide m:val="1"/>
                                    <m:mcs>
                                      <m:mc>
                                        <m:mcPr>
                                          <m:mcJc m:val="left"/>
                                          <m:count m:val="1"/>
                                        </m:mcPr>
                                      </m:mc>
                                      <m:mc>
                                        <m:mcPr>
                                          <m:mcJc m:val="left"/>
                                          <m:count m:val="1"/>
                                        </m:mcPr>
                                      </m:mc>
                                    </m:mcs>
                                  </m:mPr>
                                  <m:mr>
                                    <m:e>
                                      <m:bar>
                                        <m:barPr>
                                          <m:pos m:val="top"/>
                                        </m:barPr>
                                        <m:e>
                                          <m:r>
                                            <m:t>X</m:t>
                                          </m:r>
                                        </m:e>
                                      </m:bar>
                                    </m:e>
                                    <m:e>
                                      <m:r>
                                        <m:rPr>
                                          <m:nor/>
                                          <m:sty m:val="p"/>
                                        </m:rPr>
                                        <m:t> with probability </m:t>
                                      </m:r>
                                      <m:r>
                                        <m:t>1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m:t>−</m:t>
                                      </m:r>
                                      <m:r>
                                        <m:t>1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m:t>/</m:t>
                                      </m:r>
                                      <m:r>
                                        <m:t>n</m:t>
                                      </m:r>
                                      <m:r>
                                        <m:t> 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m:t>,</m:t>
                                      </m:r>
                                    </m:e>
                                  </m:mr>
                                  <m:mr>
                                    <m:e>
                                      <m:bar>
                                        <m:barPr>
                                          <m:pos m:val="top"/>
                                        </m:barPr>
                                        <m:e>
                                          <m:r>
                                            <m:t>X</m:t>
                                          </m:r>
                                        </m:e>
                                      </m:bar>
                                      <m:r>
                                        <m:rPr>
                                          <m:sty m:val="p"/>
                                        </m:rPr>
                                        <m:t>+</m:t>
                                      </m:r>
                                      <m:r>
                                        <m:t>n</m:t>
                                      </m:r>
                                    </m:e>
                                    <m:e>
                                      <m:r>
                                        <m:rPr>
                                          <m:nor/>
                                          <m:sty m:val="p"/>
                                        </m:rPr>
                                        <m:t> with probability </m:t>
                                      </m:r>
                                      <m:r>
                                        <m:t>1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m:t>/</m:t>
                                      </m:r>
                                      <m:r>
                                        <m:t>n</m:t>
                                      </m:r>
                                      <m:r>
                                        <m:t> 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m:t>.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</m:m>
                    </m:oMath>
                  </m:oMathPara>
                </a14:m>
              </a:p>
              <a:p>
                <a:pPr lvl="0" indent="0" marL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m>
                        <m:mPr>
                          <m:baseJc m:val="center"/>
                          <m:plcHide m:val="1"/>
                          <m:mcs>
                            <m:mc>
                              <m:mcPr>
                                <m:mcJc m:val="right"/>
                                <m:count m:val="1"/>
                              </m:mcPr>
                            </m:mc>
                            <m:mc>
                              <m:mcPr>
                                <m:mcJc m:val="left"/>
                                <m:count m:val="1"/>
                              </m:mcPr>
                            </m:mc>
                          </m:mcs>
                        </m:mPr>
                        <m:mr>
                          <m:e>
                            <m:r>
                              <m:t>P</m:t>
                            </m:r>
                            <m:d>
                              <m:dPr>
                                <m:begChr m:val="("/>
                                <m:endChr m:val=")"/>
                                <m:sepChr m:val=""/>
                                <m:grow/>
                              </m:dPr>
                              <m:e>
                                <m:r>
                                  <m:t>X</m:t>
                                </m:r>
                                <m:r>
                                  <m:rPr>
                                    <m:sty m:val="p"/>
                                  </m:rPr>
                                  <m:t>≤</m:t>
                                </m:r>
                                <m:r>
                                  <m:t>x</m:t>
                                </m:r>
                              </m:e>
                            </m:d>
                          </m:e>
                          <m:e>
                            <m:r>
                              <m:rPr>
                                <m:sty m:val="p"/>
                              </m:rPr>
                              <m:t>=</m:t>
                            </m:r>
                            <m:r>
                              <m:t>P</m:t>
                            </m:r>
                            <m:d>
                              <m:dPr>
                                <m:begChr m:val="("/>
                                <m:endChr m:val=")"/>
                                <m:sepChr m:val=""/>
                                <m:grow/>
                              </m:dPr>
                              <m:e>
                                <m:sSup>
                                  <m:e>
                                    <m:r>
                                      <m:t>F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m:t>−</m:t>
                                    </m:r>
                                    <m:r>
                                      <m:t>1</m:t>
                                    </m:r>
                                  </m:sup>
                                </m:sSup>
                                <m:d>
                                  <m:dPr>
                                    <m:begChr m:val="("/>
                                    <m:endChr m:val=")"/>
                                    <m:sepChr m:val=""/>
                                    <m:grow/>
                                  </m:dPr>
                                  <m:e>
                                    <m:r>
                                      <m:t>U</m:t>
                                    </m:r>
                                  </m:e>
                                </m:d>
                                <m:r>
                                  <m:rPr>
                                    <m:sty m:val="p"/>
                                  </m:rPr>
                                  <m:t>≤</m:t>
                                </m:r>
                                <m:r>
                                  <m:t>x</m:t>
                                </m:r>
                              </m:e>
                            </m:d>
                          </m:e>
                        </m:mr>
                        <m:mr>
                          <m:e/>
                          <m:e>
                            <m:r>
                              <m:rPr>
                                <m:sty m:val="p"/>
                              </m:rPr>
                              <m:t>=</m:t>
                            </m:r>
                            <m:r>
                              <m:t>P</m:t>
                            </m:r>
                            <m:d>
                              <m:dPr>
                                <m:begChr m:val="("/>
                                <m:endChr m:val=")"/>
                                <m:sepChr m:val=""/>
                                <m:grow/>
                              </m:dPr>
                              <m:e>
                                <m:r>
                                  <m:t>F</m:t>
                                </m:r>
                                <m:d>
                                  <m:dPr>
                                    <m:begChr m:val="("/>
                                    <m:endChr m:val=")"/>
                                    <m:sepChr m:val=""/>
                                    <m:grow/>
                                  </m:dPr>
                                  <m:e>
                                    <m:sSup>
                                      <m:e>
                                        <m:r>
                                          <m:t>F</m:t>
                                        </m:r>
                                      </m:e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m:t>−</m:t>
                                        </m:r>
                                        <m:r>
                                          <m:t>1</m:t>
                                        </m:r>
                                      </m:sup>
                                    </m:sSup>
                                    <m:d>
                                      <m:dPr>
                                        <m:begChr m:val="("/>
                                        <m:endChr m:val=")"/>
                                        <m:sepChr m:val=""/>
                                        <m:grow/>
                                      </m:dPr>
                                      <m:e>
                                        <m:r>
                                          <m:t>U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m:rPr>
                                    <m:sty m:val="p"/>
                                  </m:rPr>
                                  <m:t>≤</m:t>
                                </m:r>
                                <m:r>
                                  <m:t>F</m:t>
                                </m:r>
                                <m:d>
                                  <m:dPr>
                                    <m:begChr m:val="("/>
                                    <m:endChr m:val=")"/>
                                    <m:sepChr m:val=""/>
                                    <m:grow/>
                                  </m:dPr>
                                  <m:e>
                                    <m:r>
                                      <m:t>x</m:t>
                                    </m:r>
                                  </m:e>
                                </m:d>
                              </m:e>
                            </m:d>
                          </m:e>
                        </m:mr>
                        <m:mr>
                          <m:e/>
                          <m:e>
                            <m:r>
                              <m:rPr>
                                <m:sty m:val="p"/>
                              </m:rPr>
                              <m:t>=</m:t>
                            </m:r>
                            <m:r>
                              <m:t>P</m:t>
                            </m:r>
                            <m:d>
                              <m:dPr>
                                <m:begChr m:val="("/>
                                <m:endChr m:val=")"/>
                                <m:sepChr m:val=""/>
                                <m:grow/>
                              </m:dPr>
                              <m:e>
                                <m:r>
                                  <m:t>U</m:t>
                                </m:r>
                                <m:r>
                                  <m:rPr>
                                    <m:sty m:val="p"/>
                                  </m:rPr>
                                  <m:t>≤</m:t>
                                </m:r>
                                <m:r>
                                  <m:t>F</m:t>
                                </m:r>
                                <m:d>
                                  <m:dPr>
                                    <m:begChr m:val="("/>
                                    <m:endChr m:val=")"/>
                                    <m:sepChr m:val=""/>
                                    <m:grow/>
                                  </m:dPr>
                                  <m:e>
                                    <m:r>
                                      <m:t>x</m:t>
                                    </m:r>
                                  </m:e>
                                </m:d>
                              </m:e>
                            </m:d>
                            <m:r>
                              <m:rPr>
                                <m:sty m:val="p"/>
                              </m:rPr>
                              <m:t>=</m:t>
                            </m:r>
                            <m:r>
                              <m:t>F</m:t>
                            </m:r>
                            <m:d>
                              <m:dPr>
                                <m:begChr m:val="("/>
                                <m:endChr m:val=")"/>
                                <m:sepChr m:val=""/>
                                <m:grow/>
                              </m:dPr>
                              <m:e>
                                <m:r>
                                  <m:t>x</m:t>
                                </m:r>
                              </m:e>
                            </m:d>
                            <m:r>
                              <m:rPr>
                                <m:sty m:val="p"/>
                              </m:rPr>
                              <m:t>.</m:t>
                            </m:r>
                          </m:e>
                        </m:mr>
                      </m:m>
                    </m:oMath>
                  </m:oMathPara>
                </a14:m>
              </a:p>
              <a:p>
                <a:pPr lvl="0" indent="0" marL="0">
                  <a:buNone/>
                </a:pPr>
                <a:r>
                  <a:rPr/>
                  <a:t>Tips (prompted by issues when creating Word output):</a:t>
                </a:r>
              </a:p>
              <a:p>
                <a:pPr lvl="0"/>
                <a:r>
                  <a:rPr/>
                  <a:t>We need to wrap LaTeX maths environments in </a:t>
                </a:r>
                <a:r>
                  <a:rPr>
                    <a:latin typeface="Courier"/>
                  </a:rPr>
                  <a:t>$$ ... $$</a:t>
                </a:r>
                <a:r>
                  <a:rPr/>
                  <a:t>. Otherwise, the maths is ignored.</a:t>
                </a:r>
              </a:p>
              <a:p>
                <a:pPr lvl="0"/>
                <a:r>
                  <a:rPr/>
                  <a:t>Use </a:t>
                </a:r>
                <a:r>
                  <a:rPr>
                    <a:latin typeface="Courier"/>
                  </a:rPr>
                  <a:t>\text{}</a:t>
                </a:r>
                <a:r>
                  <a:rPr/>
                  <a:t> or </a:t>
                </a:r>
                <a:r>
                  <a:rPr>
                    <a:latin typeface="Courier"/>
                  </a:rPr>
                  <a:t>\mbox{}</a:t>
                </a:r>
                <a:r>
                  <a:rPr/>
                  <a:t> for text in an maths environment. (</a:t>
                </a:r>
                <a:r>
                  <a:rPr>
                    <a:latin typeface="Courier"/>
                  </a:rPr>
                  <a:t>\rm{}</a:t>
                </a:r>
                <a:r>
                  <a:rPr/>
                  <a:t> causes problems.)</a:t>
                </a:r>
              </a:p>
            </p:txBody>
          </p:sp>
        </mc:Choice>
      </mc:AlternateContent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R-generated figure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plot</a:t>
            </a:r>
            <a:r>
              <a:rPr>
                <a:latin typeface="Courier"/>
              </a:rPr>
              <a:t>(</a:t>
            </a:r>
            <a:r>
              <a:rPr>
                <a:solidFill>
                  <a:srgbClr val="40A070"/>
                </a:solidFill>
                <a:latin typeface="Courier"/>
              </a:rPr>
              <a:t>1</a:t>
            </a:r>
            <a:r>
              <a:rPr>
                <a:solidFill>
                  <a:srgbClr val="4070A0"/>
                </a:solidFill>
                <a:latin typeface="Courier"/>
              </a:rPr>
              <a:t>:</a:t>
            </a:r>
            <a:r>
              <a:rPr>
                <a:solidFill>
                  <a:srgbClr val="40A070"/>
                </a:solidFill>
                <a:latin typeface="Courier"/>
              </a:rPr>
              <a:t>10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40A070"/>
                </a:solidFill>
                <a:latin typeface="Courier"/>
              </a:rPr>
              <a:t>1</a:t>
            </a:r>
            <a:r>
              <a:rPr>
                <a:solidFill>
                  <a:srgbClr val="4070A0"/>
                </a:solidFill>
                <a:latin typeface="Courier"/>
              </a:rPr>
              <a:t>:</a:t>
            </a:r>
            <a:r>
              <a:rPr>
                <a:solidFill>
                  <a:srgbClr val="40A070"/>
                </a:solidFill>
                <a:latin typeface="Courier"/>
              </a:rPr>
              <a:t>10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7D9029"/>
                </a:solidFill>
                <a:latin typeface="Courier"/>
              </a:rPr>
              <a:t>pch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1</a:t>
            </a:r>
            <a:r>
              <a:rPr>
                <a:solidFill>
                  <a:srgbClr val="4070A0"/>
                </a:solidFill>
                <a:latin typeface="Courier"/>
              </a:rPr>
              <a:t>:</a:t>
            </a:r>
            <a:r>
              <a:rPr>
                <a:solidFill>
                  <a:srgbClr val="40A070"/>
                </a:solidFill>
                <a:latin typeface="Courier"/>
              </a:rPr>
              <a:t>10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7D9029"/>
                </a:solidFill>
                <a:latin typeface="Courier"/>
              </a:rPr>
              <a:t>xlab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"x"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7D9029"/>
                </a:solidFill>
                <a:latin typeface="Courier"/>
              </a:rPr>
              <a:t>ylab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"y"</a:t>
            </a:r>
            <a:r>
              <a:rPr>
                <a:latin typeface="Courier"/>
              </a:rPr>
              <a:t>)</a:t>
            </a:r>
          </a:p>
        </p:txBody>
      </p:sp>
      <p:pic>
        <p:nvPicPr>
          <p:cNvPr descr="example_files/figure-pptx/r_figure-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13000" y="1193800"/>
            <a:ext cx="43180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Use knitr chunk options fig.alt (alternative text) and fig.cap (caption).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External figure (png file)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include_graphics</a:t>
            </a:r>
            <a:r>
              <a:rPr>
                <a:latin typeface="Courier"/>
              </a:rPr>
              <a:t>(</a:t>
            </a:r>
            <a:r>
              <a:rPr>
                <a:solidFill>
                  <a:srgbClr val="06287E"/>
                </a:solidFill>
                <a:latin typeface="Courier"/>
              </a:rPr>
              <a:t>system.file</a:t>
            </a:r>
            <a:r>
              <a:rPr>
                <a:latin typeface="Courier"/>
              </a:rPr>
              <a:t>(</a:t>
            </a:r>
            <a:r>
              <a:rPr>
                <a:solidFill>
                  <a:srgbClr val="7D9029"/>
                </a:solidFill>
                <a:latin typeface="Courier"/>
              </a:rPr>
              <a:t>package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"accessr"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4070A0"/>
                </a:solidFill>
                <a:latin typeface="Courier"/>
              </a:rPr>
              <a:t>"examples"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4070A0"/>
                </a:solidFill>
                <a:latin typeface="Courier"/>
              </a:rPr>
              <a:t>"plot.png"</a:t>
            </a:r>
            <a:r>
              <a:rPr>
                <a:latin typeface="Courier"/>
              </a:rPr>
              <a:t>))</a:t>
            </a:r>
          </a:p>
        </p:txBody>
      </p:sp>
      <p:pic>
        <p:nvPicPr>
          <p:cNvPr descr="plot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51100" y="1193800"/>
            <a:ext cx="42418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Use knitr::include_graphics().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table will only appear if both of the packages </a:t>
            </a:r>
            <a:r>
              <a:rPr>
                <a:latin typeface="Courier"/>
              </a:rPr>
              <a:t>dplyr</a:t>
            </a:r>
            <a:r>
              <a:rPr/>
              <a:t> or </a:t>
            </a:r>
            <a:r>
              <a:rPr>
                <a:latin typeface="Courier"/>
              </a:rPr>
              <a:t>huxtable</a:t>
            </a:r>
            <a:r>
              <a:rPr/>
              <a:t> are installed. The </a:t>
            </a:r>
            <a:r>
              <a:rPr>
                <a:latin typeface="Courier"/>
              </a:rPr>
              <a:t>huxtable</a:t>
            </a:r>
            <a:r>
              <a:rPr/>
              <a:t> code is hidden because it is lengthy. Of course, there are many other ways to create tables in R markdown.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816636575" name=""/>
          <p:cNvGraphicFramePr>
            <a:graphicFrameLocks noGrp="true"/>
          </p:cNvGraphicFramePr>
          <p:nvPr/>
        </p:nvGraphicFramePr>
        <p:xfrm rot="0">
          <a:off x="914400" y="1828800"/>
          <a:ext cx="9144000" cy="5486400"/>
        </p:xfrm>
        <a:graphic>
          <a:graphicData uri="http://schemas.openxmlformats.org/drawingml/2006/table">
            <a:tbl>
              <a:tblPr/>
              <a:tblGrid>
                <a:gridCol w="1097280"/>
                <a:gridCol w="1097280"/>
                <a:gridCol w="1097280"/>
                <a:gridCol w="1097280"/>
              </a:tblGrid>
              <a:tr h="1646">
                <a:tc>
                  <a:txBody>
                    <a:bodyPr/>
                    <a:lstStyle/>
                    <a:p>
                      <a:pPr algn="ctr" marL="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clinic</a:t>
                      </a:r>
                    </a:p>
                  </a:txBody>
                  <a:tcPr anchor="t" marB="38100" marT="0" marR="0" marL="0">
                    <a:lnL algn="ctr" cmpd="sng" cap="flat" w="0">
                      <a:noFill/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drug</a:t>
                      </a:r>
                    </a:p>
                  </a:txBody>
                  <a:tcPr anchor="t" marB="3810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success (S)</a:t>
                      </a:r>
                    </a:p>
                  </a:txBody>
                  <a:tcPr anchor="t" marB="3810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failure (F)</a:t>
                      </a:r>
                    </a:p>
                  </a:txBody>
                  <a:tcPr anchor="t" marB="3810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646">
                <a:tc>
                  <a:txBody>
                    <a:bodyPr/>
                    <a:lstStyle/>
                    <a:p>
                      <a:pPr algn="ctr" marL="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1</a:t>
                      </a:r>
                    </a:p>
                  </a:txBody>
                  <a:tcPr anchor="t" marB="38100" marT="38100" marR="0" marL="0">
                    <a:lnL algn="ctr" cmpd="sng" cap="flat" w="0">
                      <a:noFill/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A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36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24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646">
                <a:tc>
                  <a:txBody>
                    <a:bodyPr/>
                    <a:lstStyle/>
                    <a:p>
                      <a:pPr algn="ctr" marL="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/>
                      </a:r>
                    </a:p>
                  </a:txBody>
                  <a:tcPr anchor="t" marB="38100" marT="38100" marR="0" marL="0">
                    <a:lnL algn="ctr" cmpd="sng" cap="flat" w="0">
                      <a:noFill/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B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24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16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646">
                <a:tc>
                  <a:txBody>
                    <a:bodyPr/>
                    <a:lstStyle/>
                    <a:p>
                      <a:pPr algn="ctr" marL="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2</a:t>
                      </a:r>
                    </a:p>
                  </a:txBody>
                  <a:tcPr anchor="t" marB="38100" marT="38100" marR="0" marL="0">
                    <a:lnL algn="ctr" cmpd="sng" cap="flat" w="0">
                      <a:noFill/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A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4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16</a:t>
                      </a:r>
                    </a:p>
                  </a:txBody>
                  <a:tcPr anchor="t" marB="3810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646">
                <a:tc>
                  <a:txBody>
                    <a:bodyPr/>
                    <a:lstStyle/>
                    <a:p>
                      <a:pPr algn="ctr" marL="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/>
                      </a:r>
                    </a:p>
                  </a:txBody>
                  <a:tcPr anchor="t" marB="0" marT="38100" marR="0" marL="0">
                    <a:lnL algn="ctr" cmpd="sng" cap="flat" w="0">
                      <a:noFill/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B</a:t>
                      </a:r>
                    </a:p>
                  </a:txBody>
                  <a:tcPr anchor="t" marB="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16</a:t>
                      </a:r>
                    </a:p>
                  </a:txBody>
                  <a:tcPr anchor="t" marB="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10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ea typeface="Arial"/>
                          <a:sym typeface="Arial"/>
                        </a:rPr>
                        <a:t>64</a:t>
                      </a:r>
                    </a:p>
                  </a:txBody>
                  <a:tcPr anchor="t" marB="0" marT="3810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Hiding stuff using </a:t>
            </a:r>
            <a:r>
              <a:rPr>
                <a:latin typeface="Courier"/>
              </a:rPr>
              <a:t>echo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text will appear only if </a:t>
            </a:r>
            <a:r>
              <a:rPr>
                <a:latin typeface="Courier"/>
              </a:rPr>
              <a:t>params$hide = FALSE</a:t>
            </a:r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Hiding a figure using </a:t>
            </a:r>
            <a:r>
              <a:rPr>
                <a:latin typeface="Courier"/>
              </a:rPr>
              <a:t>eval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plot</a:t>
            </a:r>
            <a:r>
              <a:rPr>
                <a:latin typeface="Courier"/>
              </a:rPr>
              <a:t>(</a:t>
            </a:r>
            <a:r>
              <a:rPr>
                <a:solidFill>
                  <a:srgbClr val="40A070"/>
                </a:solidFill>
                <a:latin typeface="Courier"/>
              </a:rPr>
              <a:t>1</a:t>
            </a:r>
            <a:r>
              <a:rPr>
                <a:solidFill>
                  <a:srgbClr val="4070A0"/>
                </a:solidFill>
                <a:latin typeface="Courier"/>
              </a:rPr>
              <a:t>:</a:t>
            </a:r>
            <a:r>
              <a:rPr>
                <a:solidFill>
                  <a:srgbClr val="40A070"/>
                </a:solidFill>
                <a:latin typeface="Courier"/>
              </a:rPr>
              <a:t>10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40A070"/>
                </a:solidFill>
                <a:latin typeface="Courier"/>
              </a:rPr>
              <a:t>1</a:t>
            </a:r>
            <a:r>
              <a:rPr>
                <a:solidFill>
                  <a:srgbClr val="4070A0"/>
                </a:solidFill>
                <a:latin typeface="Courier"/>
              </a:rPr>
              <a:t>:</a:t>
            </a:r>
            <a:r>
              <a:rPr>
                <a:solidFill>
                  <a:srgbClr val="40A070"/>
                </a:solidFill>
                <a:latin typeface="Courier"/>
              </a:rPr>
              <a:t>10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7D9029"/>
                </a:solidFill>
                <a:latin typeface="Courier"/>
              </a:rPr>
              <a:t>pch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1</a:t>
            </a:r>
            <a:r>
              <a:rPr>
                <a:solidFill>
                  <a:srgbClr val="4070A0"/>
                </a:solidFill>
                <a:latin typeface="Courier"/>
              </a:rPr>
              <a:t>:</a:t>
            </a:r>
            <a:r>
              <a:rPr>
                <a:solidFill>
                  <a:srgbClr val="40A070"/>
                </a:solidFill>
                <a:latin typeface="Courier"/>
              </a:rPr>
              <a:t>10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7D9029"/>
                </a:solidFill>
                <a:latin typeface="Courier"/>
              </a:rPr>
              <a:t>xlab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"x"</a:t>
            </a:r>
            <a:r>
              <a:rPr>
                <a:latin typeface="Courier"/>
              </a:rPr>
              <a:t>, </a:t>
            </a:r>
            <a:r>
              <a:rPr>
                <a:solidFill>
                  <a:srgbClr val="7D9029"/>
                </a:solidFill>
                <a:latin typeface="Courier"/>
              </a:rPr>
              <a:t>ylab 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"y"</a:t>
            </a:r>
            <a:r>
              <a:rPr>
                <a:latin typeface="Courier"/>
              </a:rPr>
              <a:t>)</a:t>
            </a:r>
          </a:p>
        </p:txBody>
      </p:sp>
      <p:pic>
        <p:nvPicPr>
          <p:cNvPr descr="example_files/figure-pptx/hidden_r_figure-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13000" y="1193800"/>
            <a:ext cx="43180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This figure appears only if params$hide = FALSE.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basic example Rmd document</dc:title>
  <dc:creator>Paul Northrop</dc:creator>
  <cp:keywords/>
  <dcterms:created xsi:type="dcterms:W3CDTF">2024-05-03T12:04:51Z</dcterms:created>
  <dcterms:modified xsi:type="dcterms:W3CDTF">2024-05-03T12:04:51Z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03 May, 2024</vt:lpwstr>
  </property>
  <property fmtid="{D5CDD505-2E9C-101B-9397-08002B2CF9AE}" pid="3" name="params">
    <vt:lpwstr/>
  </property>
</Properties>
</file>